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notesMasterIdLst>
    <p:notesMasterId r:id="rId16"/>
  </p:notesMasterIdLst>
  <p:handoutMasterIdLst>
    <p:handoutMasterId r:id="rId17"/>
  </p:handoutMasterIdLst>
  <p:sldIdLst>
    <p:sldId id="258" r:id="rId2"/>
    <p:sldId id="283" r:id="rId3"/>
    <p:sldId id="264" r:id="rId4"/>
    <p:sldId id="279" r:id="rId5"/>
    <p:sldId id="265" r:id="rId6"/>
    <p:sldId id="260" r:id="rId7"/>
    <p:sldId id="276" r:id="rId8"/>
    <p:sldId id="285" r:id="rId9"/>
    <p:sldId id="275" r:id="rId10"/>
    <p:sldId id="282" r:id="rId11"/>
    <p:sldId id="284" r:id="rId12"/>
    <p:sldId id="262" r:id="rId13"/>
    <p:sldId id="281" r:id="rId14"/>
    <p:sldId id="274" r:id="rId15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94" autoAdjust="0"/>
  </p:normalViewPr>
  <p:slideViewPr>
    <p:cSldViewPr snapToGrid="0" snapToObjects="1">
      <p:cViewPr varScale="1">
        <p:scale>
          <a:sx n="98" d="100"/>
          <a:sy n="98" d="100"/>
        </p:scale>
        <p:origin x="27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My%20Documents\JMMC2017\Izvje&#353;taji\Registration0909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Sheet1!$C$4:$C$6</c:f>
              <c:strCache>
                <c:ptCount val="3"/>
                <c:pt idx="0">
                  <c:v>Studenti</c:v>
                </c:pt>
                <c:pt idx="1">
                  <c:v>Akademija</c:v>
                </c:pt>
                <c:pt idx="2">
                  <c:v>Industrija</c:v>
                </c:pt>
              </c:strCache>
            </c:strRef>
          </c:cat>
          <c:val>
            <c:numRef>
              <c:f>Sheet1!$D$4:$D$6</c:f>
              <c:numCache>
                <c:formatCode>General</c:formatCode>
                <c:ptCount val="3"/>
                <c:pt idx="0">
                  <c:v>99</c:v>
                </c:pt>
                <c:pt idx="1">
                  <c:v>145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93-4520-8A2D-51E7279495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noFill/>
    <a:ln w="3175" cmpd="sng">
      <a:solidFill>
        <a:schemeClr val="accent1"/>
      </a:solidFill>
      <a:prstDash val="solid"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'17ozujak'!$D$3</c:f>
              <c:strCache>
                <c:ptCount val="1"/>
                <c:pt idx="0">
                  <c:v>No. of participants</c:v>
                </c:pt>
              </c:strCache>
            </c:strRef>
          </c:tx>
          <c:invertIfNegative val="0"/>
          <c:cat>
            <c:strRef>
              <c:f>'17ozujak'!$C$4:$C$32</c:f>
              <c:strCache>
                <c:ptCount val="29"/>
                <c:pt idx="0">
                  <c:v>Croatia</c:v>
                </c:pt>
                <c:pt idx="1">
                  <c:v>Poland</c:v>
                </c:pt>
                <c:pt idx="2">
                  <c:v>Italy</c:v>
                </c:pt>
                <c:pt idx="3">
                  <c:v>South Korea</c:v>
                </c:pt>
                <c:pt idx="4">
                  <c:v>Austria</c:v>
                </c:pt>
                <c:pt idx="5">
                  <c:v>Spain</c:v>
                </c:pt>
                <c:pt idx="6">
                  <c:v>Greece</c:v>
                </c:pt>
                <c:pt idx="7">
                  <c:v>Czech Republic</c:v>
                </c:pt>
                <c:pt idx="8">
                  <c:v>Hungary</c:v>
                </c:pt>
                <c:pt idx="9">
                  <c:v>South Africa</c:v>
                </c:pt>
                <c:pt idx="10">
                  <c:v>Slovenia</c:v>
                </c:pt>
                <c:pt idx="11">
                  <c:v>Romania</c:v>
                </c:pt>
                <c:pt idx="12">
                  <c:v>UK</c:v>
                </c:pt>
                <c:pt idx="13">
                  <c:v>Russia</c:v>
                </c:pt>
                <c:pt idx="14">
                  <c:v>Japan</c:v>
                </c:pt>
                <c:pt idx="15">
                  <c:v>Slovakia</c:v>
                </c:pt>
                <c:pt idx="16">
                  <c:v>Serbia</c:v>
                </c:pt>
                <c:pt idx="17">
                  <c:v>Turkey</c:v>
                </c:pt>
                <c:pt idx="18">
                  <c:v>Germany</c:v>
                </c:pt>
                <c:pt idx="19">
                  <c:v>Israel</c:v>
                </c:pt>
                <c:pt idx="20">
                  <c:v>Brasil</c:v>
                </c:pt>
                <c:pt idx="21">
                  <c:v>Bosnia &amp; Herzeg.</c:v>
                </c:pt>
                <c:pt idx="22">
                  <c:v>Montenegro</c:v>
                </c:pt>
                <c:pt idx="23">
                  <c:v>USA</c:v>
                </c:pt>
                <c:pt idx="24">
                  <c:v>Belgium</c:v>
                </c:pt>
                <c:pt idx="25">
                  <c:v>Denmark</c:v>
                </c:pt>
                <c:pt idx="26">
                  <c:v>Finland</c:v>
                </c:pt>
                <c:pt idx="27">
                  <c:v>Kazakhstan</c:v>
                </c:pt>
                <c:pt idx="28">
                  <c:v>Switzerland</c:v>
                </c:pt>
              </c:strCache>
            </c:strRef>
          </c:cat>
          <c:val>
            <c:numRef>
              <c:f>'17ozujak'!$D$4:$D$32</c:f>
              <c:numCache>
                <c:formatCode>General</c:formatCode>
                <c:ptCount val="29"/>
                <c:pt idx="0">
                  <c:v>50</c:v>
                </c:pt>
                <c:pt idx="1">
                  <c:v>34</c:v>
                </c:pt>
                <c:pt idx="2">
                  <c:v>25</c:v>
                </c:pt>
                <c:pt idx="3">
                  <c:v>14</c:v>
                </c:pt>
                <c:pt idx="4">
                  <c:v>12</c:v>
                </c:pt>
                <c:pt idx="5">
                  <c:v>11</c:v>
                </c:pt>
                <c:pt idx="6">
                  <c:v>11</c:v>
                </c:pt>
                <c:pt idx="7">
                  <c:v>9</c:v>
                </c:pt>
                <c:pt idx="8">
                  <c:v>9</c:v>
                </c:pt>
                <c:pt idx="9">
                  <c:v>9</c:v>
                </c:pt>
                <c:pt idx="10">
                  <c:v>8</c:v>
                </c:pt>
                <c:pt idx="11">
                  <c:v>8</c:v>
                </c:pt>
                <c:pt idx="12">
                  <c:v>8</c:v>
                </c:pt>
                <c:pt idx="13">
                  <c:v>5</c:v>
                </c:pt>
                <c:pt idx="14">
                  <c:v>5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4</c:v>
                </c:pt>
                <c:pt idx="19">
                  <c:v>3</c:v>
                </c:pt>
                <c:pt idx="20">
                  <c:v>3</c:v>
                </c:pt>
                <c:pt idx="21">
                  <c:v>2</c:v>
                </c:pt>
                <c:pt idx="22">
                  <c:v>2</c:v>
                </c:pt>
                <c:pt idx="23">
                  <c:v>3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D2-4827-8256-622D097E2C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298816"/>
        <c:axId val="74201280"/>
      </c:barChart>
      <c:catAx>
        <c:axId val="115298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3900000"/>
          <a:lstStyle/>
          <a:p>
            <a:pPr>
              <a:defRPr/>
            </a:pPr>
            <a:endParaRPr lang="sr-Latn-RS"/>
          </a:p>
        </c:txPr>
        <c:crossAx val="74201280"/>
        <c:crosses val="autoZero"/>
        <c:auto val="1"/>
        <c:lblAlgn val="ctr"/>
        <c:lblOffset val="100"/>
        <c:noMultiLvlLbl val="0"/>
      </c:catAx>
      <c:valAx>
        <c:axId val="74201280"/>
        <c:scaling>
          <c:orientation val="minMax"/>
          <c:max val="5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5298816"/>
        <c:crosses val="autoZero"/>
        <c:crossBetween val="between"/>
        <c:majorUnit val="5"/>
      </c:valAx>
    </c:plotArea>
    <c:plotVisOnly val="1"/>
    <c:dispBlanksAs val="gap"/>
    <c:showDLblsOverMax val="0"/>
  </c:chart>
  <c:spPr>
    <a:ln>
      <a:solidFill>
        <a:srgbClr val="7030A0"/>
      </a:solidFill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8D73D3-42F0-4A8B-8B32-814D825FDD0F}" type="datetimeFigureOut">
              <a:rPr lang="hr-HR" smtClean="0"/>
              <a:t>11.9.2017.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0DF78-6C8E-4A88-B93E-5FC5B64AC6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8017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5BD0F-CB8F-4140-9A39-7F6B5C180DFA}" type="datetimeFigureOut">
              <a:rPr lang="hr-HR" smtClean="0"/>
              <a:t>11.9.2017.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02B88-8126-4A17-905F-1522C54DE2D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4098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dloga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4945"/>
            <a:ext cx="9143999" cy="698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77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7714" y="-295975"/>
            <a:ext cx="9361714" cy="71539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ta-IN" dirty="0" smtClean="0"/>
              <a:t>25-28 June, 2017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ta-IN" dirty="0" smtClean="0"/>
              <a:t>www.jmmc2017.hr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6827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E8D9-F309-F043-86EC-793D22D3E0CD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389A69-EB6B-F045-9868-36910C4B1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70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E8D9-F309-F043-86EC-793D22D3E0CD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389A69-EB6B-F045-9868-36910C4B1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262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dloga1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929" y="-192392"/>
            <a:ext cx="9285516" cy="70957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a-IN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9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ta-IN" dirty="0" smtClean="0"/>
              <a:t>25-28 J</a:t>
            </a:r>
            <a:r>
              <a:rPr lang="en-US" dirty="0" smtClean="0"/>
              <a:t>u</a:t>
            </a:r>
            <a:r>
              <a:rPr lang="ta-IN" dirty="0" smtClean="0"/>
              <a:t>ne, 2017</a:t>
            </a:r>
            <a:endParaRPr lang="de-AT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dirty="0" smtClean="0"/>
              <a:t>www.</a:t>
            </a:r>
            <a:r>
              <a:rPr lang="ta-IN" dirty="0" smtClean="0"/>
              <a:t>jmmc2017.hr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odloga1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929" y="-192392"/>
            <a:ext cx="9285516" cy="7095747"/>
          </a:xfrm>
          <a:prstGeom prst="rect">
            <a:avLst/>
          </a:prstGeom>
        </p:spPr>
      </p:pic>
      <p:sp>
        <p:nvSpPr>
          <p:cNvPr id="19" name="Titel 1"/>
          <p:cNvSpPr>
            <a:spLocks noGrp="1"/>
          </p:cNvSpPr>
          <p:nvPr>
            <p:ph type="title"/>
          </p:nvPr>
        </p:nvSpPr>
        <p:spPr>
          <a:xfrm>
            <a:off x="457200" y="691263"/>
            <a:ext cx="8229600" cy="72637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ta-IN" dirty="0" smtClean="0"/>
              <a:t>Click to edit Master title style</a:t>
            </a:r>
            <a:endParaRPr lang="de-AT" dirty="0"/>
          </a:p>
        </p:txBody>
      </p:sp>
      <p:sp>
        <p:nvSpPr>
          <p:cNvPr id="22" name="Inhaltsplatzhalter 5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46418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ta-IN" altLang="de-DE" dirty="0" smtClean="0"/>
              <a:t>Click to edit Master text styles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527800"/>
            <a:ext cx="2133600" cy="365125"/>
          </a:xfrm>
        </p:spPr>
        <p:txBody>
          <a:bodyPr/>
          <a:lstStyle>
            <a:lvl1pPr>
              <a:defRPr sz="900">
                <a:solidFill>
                  <a:srgbClr val="FF0000"/>
                </a:solidFill>
              </a:defRPr>
            </a:lvl1pPr>
          </a:lstStyle>
          <a:p>
            <a:r>
              <a:rPr lang="ta-IN" dirty="0" smtClean="0"/>
              <a:t>25-28 June, 2017</a:t>
            </a:r>
            <a:endParaRPr lang="en-US" dirty="0" smtClean="0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627313" y="6527800"/>
            <a:ext cx="3889375" cy="365125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  <a:latin typeface="Arial"/>
              </a:defRPr>
            </a:lvl1pPr>
          </a:lstStyle>
          <a:p>
            <a:pPr>
              <a:defRPr/>
            </a:pPr>
            <a:r>
              <a:rPr lang="en-US" dirty="0" smtClean="0"/>
              <a:t>www.</a:t>
            </a:r>
            <a:r>
              <a:rPr lang="ta-IN" dirty="0" smtClean="0"/>
              <a:t>jmmc2017.hr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990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dloga1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6786" y="-231535"/>
            <a:ext cx="9370786" cy="716090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691263"/>
            <a:ext cx="8229600" cy="72637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ta-IN" dirty="0" smtClean="0"/>
              <a:t>Click to edit Master title style</a:t>
            </a:r>
            <a:endParaRPr lang="de-AT" dirty="0"/>
          </a:p>
        </p:txBody>
      </p:sp>
      <p:sp>
        <p:nvSpPr>
          <p:cNvPr id="28" name="Inhaltsplatzhalter 5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4114799" cy="46418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ta-IN" altLang="de-DE" smtClean="0"/>
              <a:t>Click to edit Master text styles</a:t>
            </a:r>
          </a:p>
        </p:txBody>
      </p:sp>
      <p:sp>
        <p:nvSpPr>
          <p:cNvPr id="29" name="Inhaltsplatzhalter 5"/>
          <p:cNvSpPr>
            <a:spLocks noGrp="1"/>
          </p:cNvSpPr>
          <p:nvPr>
            <p:ph idx="4294967295"/>
          </p:nvPr>
        </p:nvSpPr>
        <p:spPr>
          <a:xfrm>
            <a:off x="4572000" y="1484313"/>
            <a:ext cx="4114799" cy="46418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ta-IN" altLang="de-DE" smtClean="0"/>
              <a:t>Click to edit Master text styles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527800"/>
            <a:ext cx="2133600" cy="365125"/>
          </a:xfrm>
        </p:spPr>
        <p:txBody>
          <a:bodyPr/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ta-IN" dirty="0" smtClean="0"/>
              <a:t>25-28 J</a:t>
            </a:r>
            <a:r>
              <a:rPr lang="en-US" dirty="0" smtClean="0"/>
              <a:t>u</a:t>
            </a:r>
            <a:r>
              <a:rPr lang="ta-IN" dirty="0" smtClean="0"/>
              <a:t>ne, 2017</a:t>
            </a:r>
            <a:endParaRPr lang="de-AT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627313" y="6527800"/>
            <a:ext cx="3889375" cy="365125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www.</a:t>
            </a:r>
            <a:r>
              <a:rPr lang="ta-IN" dirty="0" smtClean="0"/>
              <a:t>jmmc2017.hr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854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odloga1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213" y="-247451"/>
            <a:ext cx="9298214" cy="71054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ta-IN" dirty="0" smtClean="0"/>
              <a:t>25-28 June,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ta-IN" dirty="0" smtClean="0"/>
              <a:t>www.jmmc2017.hr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28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7714" y="-295975"/>
            <a:ext cx="9361714" cy="71539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ta-IN" dirty="0" smtClean="0"/>
              <a:t>25-28 June,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ta-IN" dirty="0" smtClean="0"/>
              <a:t>www.jmmc2017.hr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335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7714" y="-295975"/>
            <a:ext cx="9361714" cy="71539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900"/>
            </a:lvl1pPr>
          </a:lstStyle>
          <a:p>
            <a:r>
              <a:rPr lang="ta-IN" dirty="0" smtClean="0"/>
              <a:t>25-28 June, 2017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endParaRPr lang="ta-IN" dirty="0" smtClean="0"/>
          </a:p>
          <a:p>
            <a:r>
              <a:rPr lang="ta-IN" dirty="0" smtClean="0"/>
              <a:t>www.jmmc2017.hr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463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E8D9-F309-F043-86EC-793D22D3E0CD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389A69-EB6B-F045-9868-36910C4B1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7714" y="-295975"/>
            <a:ext cx="9361714" cy="71539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ta-IN" dirty="0" smtClean="0"/>
              <a:t>25-28 June,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ta-IN" dirty="0" smtClean="0"/>
              <a:t>www.jmmc2017.hr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636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7714" y="-295975"/>
            <a:ext cx="9361714" cy="71539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900"/>
            </a:lvl1pPr>
          </a:lstStyle>
          <a:p>
            <a:r>
              <a:rPr lang="ta-IN" dirty="0" smtClean="0"/>
              <a:t>25-28 June, 2017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ta-IN" dirty="0" smtClean="0"/>
              <a:t>www.jmmc2017.hr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369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7714" y="-295975"/>
            <a:ext cx="9361714" cy="715397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ta-IN" dirty="0" smtClean="0"/>
              <a:t>25-28 June,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ta-IN" dirty="0" smtClean="0"/>
              <a:t>www.jmmc2017.hr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7064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E8D9-F309-F043-86EC-793D22D3E0CD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389A69-EB6B-F045-9868-36910C4B1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98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7714" y="-295975"/>
            <a:ext cx="9361714" cy="715397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a-IN" dirty="0" smtClean="0"/>
              <a:t>25-28 J</a:t>
            </a:r>
            <a:r>
              <a:rPr lang="en-US" dirty="0" smtClean="0"/>
              <a:t>u</a:t>
            </a:r>
            <a:r>
              <a:rPr lang="ta-IN" dirty="0" smtClean="0"/>
              <a:t>ne, 2017</a:t>
            </a:r>
            <a:endParaRPr lang="de-AT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www.</a:t>
            </a:r>
            <a:r>
              <a:rPr lang="ta-IN" dirty="0" smtClean="0"/>
              <a:t>jmmc2017.hr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69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65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797" r:id="rId14"/>
    <p:sldLayoutId id="2147483783" r:id="rId1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hyperlink" Target="http://www.google.hr/url?sa=i&amp;rct=j&amp;q=&amp;esrc=s&amp;source=images&amp;cd=&amp;cad=rja&amp;uact=8&amp;ved=0ahUKEwiN9_mrxejKAhWKJ5oKHRJ9A80QjRwIBw&amp;url=http://dubrovacki.hr/clanak/77418/sheraton-dubrovnik-riviera-to-open-on-1st-of-september&amp;psig=AFQjCNGbwavSUXrkTysJ-tRTOCOeIQQeMw&amp;ust=1455033763578557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gif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678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58240" y="4472940"/>
            <a:ext cx="5737860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 smtClean="0"/>
              <a:t>Posteri:</a:t>
            </a:r>
          </a:p>
          <a:p>
            <a:r>
              <a:rPr lang="hr-HR" dirty="0" smtClean="0"/>
              <a:t>- 170 postera</a:t>
            </a:r>
          </a:p>
          <a:p>
            <a:r>
              <a:rPr lang="hr-HR" dirty="0" smtClean="0"/>
              <a:t>- Odabrana </a:t>
            </a:r>
            <a:r>
              <a:rPr lang="hr-HR" dirty="0"/>
              <a:t>tri najbolja postera „Best poster </a:t>
            </a:r>
            <a:r>
              <a:rPr lang="hr-HR" dirty="0" smtClean="0"/>
              <a:t>award” </a:t>
            </a:r>
            <a:endParaRPr lang="hr-HR" dirty="0"/>
          </a:p>
          <a:p>
            <a:pPr marL="742950" lvl="1" indent="-285750">
              <a:buFontTx/>
              <a:buChar char="-"/>
            </a:pPr>
            <a:r>
              <a:rPr lang="hr-HR" dirty="0" smtClean="0"/>
              <a:t>5 minutna prezentacija svakog nagrađenog</a:t>
            </a:r>
          </a:p>
          <a:p>
            <a:pPr marL="742950" lvl="1" indent="-285750">
              <a:buFontTx/>
              <a:buChar char="-"/>
            </a:pPr>
            <a:r>
              <a:rPr lang="hr-HR" dirty="0" smtClean="0"/>
              <a:t>Sponzorirao </a:t>
            </a:r>
            <a:r>
              <a:rPr lang="hr-HR" dirty="0"/>
              <a:t>ChemMedChem-Wiley</a:t>
            </a:r>
          </a:p>
          <a:p>
            <a:pPr marL="742950" lvl="1" indent="-285750">
              <a:buFontTx/>
              <a:buChar char="-"/>
            </a:pPr>
            <a:r>
              <a:rPr lang="hr-HR" dirty="0"/>
              <a:t>Nagrađeni posteri se nalaze na web stranici</a:t>
            </a:r>
          </a:p>
          <a:p>
            <a:pPr marL="285750" indent="-285750">
              <a:buFontTx/>
              <a:buChar char="-"/>
            </a:pPr>
            <a:endParaRPr lang="hr-HR" dirty="0"/>
          </a:p>
        </p:txBody>
      </p:sp>
      <p:sp>
        <p:nvSpPr>
          <p:cNvPr id="5" name="Rectangle 4"/>
          <p:cNvSpPr/>
          <p:nvPr/>
        </p:nvSpPr>
        <p:spPr>
          <a:xfrm>
            <a:off x="1028700" y="784503"/>
            <a:ext cx="63931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/>
              <a:t>Nekoliko najvažnijih plenarnih predavanja:</a:t>
            </a:r>
          </a:p>
          <a:p>
            <a:pPr marL="285750" indent="-285750">
              <a:buFontTx/>
              <a:buChar char="-"/>
            </a:pPr>
            <a:r>
              <a:rPr lang="hr-HR" dirty="0"/>
              <a:t>P</a:t>
            </a:r>
            <a:r>
              <a:rPr lang="hr-HR" dirty="0" smtClean="0"/>
              <a:t>rof</a:t>
            </a:r>
            <a:r>
              <a:rPr lang="hr-HR" dirty="0"/>
              <a:t>. dr. </a:t>
            </a:r>
            <a:r>
              <a:rPr lang="hr-HR" dirty="0" smtClean="0"/>
              <a:t>sc. </a:t>
            </a:r>
            <a:r>
              <a:rPr lang="hr-HR" b="1" dirty="0" smtClean="0"/>
              <a:t>Nenad Bana</a:t>
            </a:r>
            <a:r>
              <a:rPr lang="hr-HR" dirty="0" smtClean="0"/>
              <a:t>, izložio je najnovije </a:t>
            </a:r>
            <a:r>
              <a:rPr lang="hr-HR" dirty="0"/>
              <a:t>rezultate istraživanja strukture i funkcije eukariotskih i mitohondrijskih ribosoma </a:t>
            </a:r>
          </a:p>
          <a:p>
            <a:pPr marL="285750" indent="-285750">
              <a:buFontTx/>
              <a:buChar char="-"/>
            </a:pPr>
            <a:r>
              <a:rPr lang="hr-HR" dirty="0"/>
              <a:t>Prof. dr. sc. </a:t>
            </a:r>
            <a:r>
              <a:rPr lang="hr-HR" b="1" dirty="0"/>
              <a:t>Paul Brennan </a:t>
            </a:r>
            <a:r>
              <a:rPr lang="hr-HR" dirty="0"/>
              <a:t>iz Sveučilišta u Oxfordu održao je zapaženo predavanje o kemijskim probama za mete prepoznatljive u području epigenetike</a:t>
            </a:r>
          </a:p>
          <a:p>
            <a:pPr marL="285750" indent="-285750">
              <a:buFontTx/>
              <a:buChar char="-"/>
            </a:pPr>
            <a:r>
              <a:rPr lang="hr-HR" dirty="0"/>
              <a:t>Prof. dr. sc. </a:t>
            </a:r>
            <a:r>
              <a:rPr lang="hr-HR" b="1" dirty="0"/>
              <a:t>Gerhard Klebe </a:t>
            </a:r>
            <a:r>
              <a:rPr lang="hr-HR" dirty="0"/>
              <a:t>iz Sveučilišta u Marburgu iznio najnovije spoznaje o utjecaju termodinamike na vezivanje liganada i proteina u medicinskoj </a:t>
            </a:r>
            <a:r>
              <a:rPr lang="hr-HR" dirty="0" smtClean="0"/>
              <a:t>kemiji</a:t>
            </a:r>
          </a:p>
          <a:p>
            <a:pPr marL="285750" indent="-285750">
              <a:buFontTx/>
              <a:buChar char="-"/>
            </a:pPr>
            <a:r>
              <a:rPr lang="hr-HR" dirty="0" smtClean="0"/>
              <a:t>Dr</a:t>
            </a:r>
            <a:r>
              <a:rPr lang="hr-HR" dirty="0"/>
              <a:t>. sc. </a:t>
            </a:r>
            <a:r>
              <a:rPr lang="hr-HR" b="1" dirty="0"/>
              <a:t>Ivo Piantanida </a:t>
            </a:r>
            <a:r>
              <a:rPr lang="hr-HR" dirty="0"/>
              <a:t>također je održao zanimljivo plenarno predavanje na temu dizajniranja i sinteze malih molekularnih proba za proteine i DNA/RNA. 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720" y="632857"/>
            <a:ext cx="1663630" cy="2476104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-121602"/>
            <a:ext cx="8229600" cy="845502"/>
          </a:xfrm>
        </p:spPr>
        <p:txBody>
          <a:bodyPr>
            <a:normAutofit/>
          </a:bodyPr>
          <a:lstStyle/>
          <a:p>
            <a:r>
              <a:rPr lang="hr-HR" sz="3600" dirty="0" smtClean="0"/>
              <a:t>Znanstveni program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3666921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837" y="674053"/>
            <a:ext cx="4040188" cy="639762"/>
          </a:xfrm>
        </p:spPr>
        <p:txBody>
          <a:bodyPr/>
          <a:lstStyle/>
          <a:p>
            <a:pPr algn="ctr"/>
            <a:r>
              <a:rPr lang="hr-HR" dirty="0" smtClean="0"/>
              <a:t>Tehnička podrška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674053"/>
            <a:ext cx="4041775" cy="639762"/>
          </a:xfrm>
        </p:spPr>
        <p:txBody>
          <a:bodyPr/>
          <a:lstStyle/>
          <a:p>
            <a:pPr algn="ctr"/>
            <a:r>
              <a:rPr lang="hr-HR" dirty="0" smtClean="0"/>
              <a:t>Društveni program</a:t>
            </a: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34231"/>
            <a:ext cx="4194175" cy="4450449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hr-HR" sz="2000" dirty="0"/>
              <a:t>Klapa Subrenum</a:t>
            </a:r>
          </a:p>
          <a:p>
            <a:pPr marL="285750" indent="-285750">
              <a:buFontTx/>
              <a:buChar char="-"/>
            </a:pPr>
            <a:endParaRPr lang="hr-HR" sz="2000" dirty="0"/>
          </a:p>
          <a:p>
            <a:pPr marL="285750" indent="-285750">
              <a:buFontTx/>
              <a:buChar char="-"/>
            </a:pPr>
            <a:r>
              <a:rPr lang="hr-HR" sz="2000" dirty="0" smtClean="0"/>
              <a:t>Turističko razgledavanje Dubrovnika</a:t>
            </a:r>
            <a:endParaRPr lang="hr-HR" sz="2000" dirty="0"/>
          </a:p>
          <a:p>
            <a:pPr marL="541338" lvl="1" indent="-182563">
              <a:buFontTx/>
              <a:buChar char="-"/>
            </a:pPr>
            <a:r>
              <a:rPr lang="hr-HR" dirty="0"/>
              <a:t>Galijun Tirena</a:t>
            </a:r>
          </a:p>
          <a:p>
            <a:pPr marL="541338" lvl="1" indent="-182563">
              <a:buFontTx/>
              <a:buChar char="-"/>
            </a:pPr>
            <a:r>
              <a:rPr lang="hr-HR" dirty="0" smtClean="0"/>
              <a:t>Organizirani vodići po Dubrovniku</a:t>
            </a:r>
            <a:endParaRPr lang="hr-HR" dirty="0"/>
          </a:p>
          <a:p>
            <a:pPr marL="285750" indent="-285750">
              <a:buFontTx/>
              <a:buChar char="-"/>
            </a:pPr>
            <a:endParaRPr lang="hr-HR" sz="2000" dirty="0"/>
          </a:p>
          <a:p>
            <a:pPr marL="285750" indent="-285750">
              <a:buFontTx/>
              <a:buChar char="-"/>
            </a:pPr>
            <a:r>
              <a:rPr lang="hr-HR" sz="2000" dirty="0" smtClean="0"/>
              <a:t>Svečana večera</a:t>
            </a:r>
            <a:endParaRPr lang="hr-HR" sz="2000" dirty="0"/>
          </a:p>
          <a:p>
            <a:pPr lvl="1">
              <a:buFontTx/>
              <a:buChar char="-"/>
            </a:pPr>
            <a:r>
              <a:rPr lang="hr-HR" dirty="0"/>
              <a:t>DJ Miro Ćuzulan</a:t>
            </a:r>
          </a:p>
          <a:p>
            <a:endParaRPr lang="hr-HR" dirty="0"/>
          </a:p>
        </p:txBody>
      </p:sp>
      <p:sp>
        <p:nvSpPr>
          <p:cNvPr id="7" name="Content Placeholder 6"/>
          <p:cNvSpPr txBox="1">
            <a:spLocks noGrp="1"/>
          </p:cNvSpPr>
          <p:nvPr>
            <p:ph sz="half" idx="2"/>
          </p:nvPr>
        </p:nvSpPr>
        <p:spPr>
          <a:xfrm>
            <a:off x="575769" y="1434232"/>
            <a:ext cx="4069256" cy="44504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hr-HR" sz="2400" dirty="0" smtClean="0"/>
              <a:t>Hotel Sheraton Riviera Hotel</a:t>
            </a:r>
          </a:p>
          <a:p>
            <a:endParaRPr lang="hr-HR" dirty="0"/>
          </a:p>
          <a:p>
            <a:endParaRPr lang="hr-HR" sz="2400" dirty="0" smtClean="0"/>
          </a:p>
          <a:p>
            <a:endParaRPr lang="hr-HR" dirty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dirty="0"/>
          </a:p>
          <a:p>
            <a:endParaRPr lang="hr-HR" sz="2400" dirty="0" smtClean="0"/>
          </a:p>
          <a:p>
            <a:endParaRPr lang="hr-HR" sz="2400" dirty="0" smtClean="0"/>
          </a:p>
        </p:txBody>
      </p:sp>
      <p:pic>
        <p:nvPicPr>
          <p:cNvPr id="8" name="Picture 2" descr="http://dubrovacki.hr/datastore/imagestore/original/1439722582sheraton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913" y="2180741"/>
            <a:ext cx="2443490" cy="1627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75" y="4812364"/>
            <a:ext cx="2979420" cy="643555"/>
          </a:xfrm>
          <a:prstGeom prst="rect">
            <a:avLst/>
          </a:prstGeom>
        </p:spPr>
      </p:pic>
      <p:pic>
        <p:nvPicPr>
          <p:cNvPr id="10" name="Picture 4" descr="C:\Users\vgm\AppData\Local\Microsoft\Windows\Temporary Internet Files\Content.IE5\7HHKWKYH\photo[1].gif"/>
          <p:cNvPicPr>
            <a:picLocks noChangeAspect="1" noChangeArrowheads="1" noCrop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991" y="4975596"/>
            <a:ext cx="822068" cy="82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8786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908"/>
            <a:ext cx="8229600" cy="851411"/>
          </a:xfrm>
        </p:spPr>
        <p:txBody>
          <a:bodyPr>
            <a:normAutofit/>
          </a:bodyPr>
          <a:lstStyle/>
          <a:p>
            <a:r>
              <a:rPr lang="hr-HR" sz="3600" dirty="0" smtClean="0"/>
              <a:t>Izlet u Dubrovnik</a:t>
            </a:r>
            <a:endParaRPr lang="hr-HR" sz="3600" dirty="0"/>
          </a:p>
        </p:txBody>
      </p:sp>
      <p:sp>
        <p:nvSpPr>
          <p:cNvPr id="3" name="AutoShape 2" descr="Slikovni rezultat za dubrovnik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4" name="AutoShape 4" descr="Slikovni rezultat za dubrovnik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" name="AutoShape 6" descr="Slikovni rezultat za dubrovnik"/>
          <p:cNvSpPr>
            <a:spLocks noChangeAspect="1" noChangeArrowheads="1"/>
          </p:cNvSpPr>
          <p:nvPr/>
        </p:nvSpPr>
        <p:spPr bwMode="auto">
          <a:xfrm>
            <a:off x="3048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AutoShape 8" descr="Slikovni rezultat za dubrovnik"/>
          <p:cNvSpPr>
            <a:spLocks noChangeAspect="1" noChangeArrowheads="1"/>
          </p:cNvSpPr>
          <p:nvPr/>
        </p:nvSpPr>
        <p:spPr bwMode="auto">
          <a:xfrm>
            <a:off x="457200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" name="TextBox 6"/>
          <p:cNvSpPr txBox="1"/>
          <p:nvPr/>
        </p:nvSpPr>
        <p:spPr>
          <a:xfrm>
            <a:off x="1278305" y="1165859"/>
            <a:ext cx="352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r-HR" dirty="0" smtClean="0"/>
              <a:t>Vožnja starim brodom do Dubrovnika do stare luke</a:t>
            </a:r>
          </a:p>
          <a:p>
            <a:pPr marL="285750" indent="-285750">
              <a:buFontTx/>
              <a:buChar char="-"/>
            </a:pPr>
            <a:r>
              <a:rPr lang="hr-HR" dirty="0" smtClean="0"/>
              <a:t>Obilazak Dubrovnika – 7 vodiča</a:t>
            </a:r>
          </a:p>
          <a:p>
            <a:pPr marL="285750" indent="-285750">
              <a:buFontTx/>
              <a:buChar char="-"/>
            </a:pPr>
            <a:r>
              <a:rPr lang="hr-HR" dirty="0" smtClean="0"/>
              <a:t>Povratak autobusom s Pila</a:t>
            </a:r>
            <a:endParaRPr lang="hr-HR" dirty="0"/>
          </a:p>
        </p:txBody>
      </p:sp>
      <p:sp>
        <p:nvSpPr>
          <p:cNvPr id="8" name="TextBox 7"/>
          <p:cNvSpPr txBox="1"/>
          <p:nvPr/>
        </p:nvSpPr>
        <p:spPr>
          <a:xfrm>
            <a:off x="2712721" y="3122414"/>
            <a:ext cx="3053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Gosti oduševljeni ovim izletom</a:t>
            </a:r>
            <a:endParaRPr lang="hr-HR" dirty="0"/>
          </a:p>
        </p:txBody>
      </p:sp>
      <p:pic>
        <p:nvPicPr>
          <p:cNvPr id="1028" name="Picture 4" descr="C:\Users\vgm\AppData\Local\Microsoft\Windows\Temporary Internet Files\Content.IE5\7HHKWKYH\photo[1].gif"/>
          <p:cNvPicPr>
            <a:picLocks noChangeAspect="1" noChangeArrowheads="1" noCrop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180" y="2652523"/>
            <a:ext cx="822068" cy="82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126" y="3626410"/>
            <a:ext cx="3421279" cy="1925720"/>
          </a:xfrm>
          <a:prstGeom prst="rect">
            <a:avLst/>
          </a:prstGeom>
        </p:spPr>
      </p:pic>
      <p:pic>
        <p:nvPicPr>
          <p:cNvPr id="15" name="Picture 14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165" y="715962"/>
            <a:ext cx="4171950" cy="2347595"/>
          </a:xfrm>
          <a:prstGeom prst="rect">
            <a:avLst/>
          </a:prstGeom>
        </p:spPr>
      </p:pic>
      <p:pic>
        <p:nvPicPr>
          <p:cNvPr id="16" name="Picture 15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097" y="3491746"/>
            <a:ext cx="3030855" cy="238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70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3023"/>
            <a:ext cx="8229600" cy="639763"/>
          </a:xfrm>
        </p:spPr>
        <p:txBody>
          <a:bodyPr>
            <a:normAutofit/>
          </a:bodyPr>
          <a:lstStyle/>
          <a:p>
            <a:r>
              <a:rPr lang="hr-HR" sz="3200" dirty="0" smtClean="0"/>
              <a:t>Financije</a:t>
            </a:r>
            <a:endParaRPr lang="hr-HR" sz="3200" dirty="0"/>
          </a:p>
        </p:txBody>
      </p:sp>
      <p:pic>
        <p:nvPicPr>
          <p:cNvPr id="4" name="Picture 3" descr="C:\Users\vgm\AppData\Local\Microsoft\Windows\Temporary Internet Files\Content.IE5\7LJUCZNM\primary-ok[1]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079" y="-53022"/>
            <a:ext cx="548642" cy="548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981981"/>
              </p:ext>
            </p:extLst>
          </p:nvPr>
        </p:nvGraphicFramePr>
        <p:xfrm>
          <a:off x="457200" y="609599"/>
          <a:ext cx="7795261" cy="49892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74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3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1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1094">
                <a:tc>
                  <a:txBody>
                    <a:bodyPr/>
                    <a:lstStyle/>
                    <a:p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dirty="0" smtClean="0"/>
                        <a:t>EUR</a:t>
                      </a:r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dirty="0" smtClean="0"/>
                        <a:t>KN</a:t>
                      </a:r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dirty="0" smtClean="0"/>
                        <a:t>UKUPNO KN</a:t>
                      </a:r>
                      <a:endParaRPr lang="hr-HR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94">
                <a:tc>
                  <a:txBody>
                    <a:bodyPr/>
                    <a:lstStyle/>
                    <a:p>
                      <a:r>
                        <a:rPr lang="hr-HR" sz="1400" b="1" dirty="0" smtClean="0"/>
                        <a:t>PRIHODI</a:t>
                      </a:r>
                      <a:endParaRPr lang="hr-H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b="1" dirty="0" smtClean="0"/>
                        <a:t>609.424,89</a:t>
                      </a:r>
                      <a:endParaRPr lang="hr-HR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094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Donacije</a:t>
                      </a:r>
                      <a:r>
                        <a:rPr lang="hr-HR" sz="1400" baseline="0" dirty="0" smtClean="0"/>
                        <a:t> (MZOS i HAZU)</a:t>
                      </a:r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/>
                        <a:t>28.736,00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094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Kotizacije</a:t>
                      </a:r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dirty="0" smtClean="0"/>
                        <a:t>67.040</a:t>
                      </a:r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dirty="0" smtClean="0"/>
                        <a:t>496.096,00</a:t>
                      </a:r>
                      <a:endParaRPr lang="hr-HR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094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Sponzorstva </a:t>
                      </a:r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dirty="0" smtClean="0"/>
                        <a:t>3.400</a:t>
                      </a:r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dirty="0" smtClean="0"/>
                        <a:t>59.432,89</a:t>
                      </a:r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dirty="0" smtClean="0"/>
                        <a:t>84.592,89</a:t>
                      </a:r>
                      <a:endParaRPr lang="hr-HR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094">
                <a:tc>
                  <a:txBody>
                    <a:bodyPr/>
                    <a:lstStyle/>
                    <a:p>
                      <a:r>
                        <a:rPr lang="hr-HR" sz="1400" b="1" dirty="0" smtClean="0"/>
                        <a:t>RASHODI</a:t>
                      </a:r>
                      <a:endParaRPr lang="hr-H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b="1" dirty="0" smtClean="0"/>
                        <a:t>522.205,61</a:t>
                      </a:r>
                      <a:endParaRPr lang="hr-HR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094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Agencija</a:t>
                      </a:r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/>
                        <a:t>50.200,00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6143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Troškovi</a:t>
                      </a:r>
                      <a:r>
                        <a:rPr lang="hr-HR" sz="1400" baseline="0" dirty="0" smtClean="0"/>
                        <a:t> putovanja (plenarci, organizatori)</a:t>
                      </a:r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/>
                        <a:t>18.864,75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6143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Troškovi smještaja (plenarci, predstavnici</a:t>
                      </a:r>
                      <a:r>
                        <a:rPr lang="hr-HR" sz="1400" baseline="0" dirty="0" smtClean="0"/>
                        <a:t> zemalja, organizator)</a:t>
                      </a:r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/>
                        <a:t>72.315,00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6143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Hotelski troškovi (dvorane,</a:t>
                      </a:r>
                      <a:r>
                        <a:rPr lang="hr-HR" sz="1400" baseline="0" dirty="0" smtClean="0"/>
                        <a:t> hrana i piće)</a:t>
                      </a:r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/>
                        <a:t>233.909,00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094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Grafički,</a:t>
                      </a:r>
                      <a:r>
                        <a:rPr lang="hr-HR" sz="1400" baseline="0" dirty="0" smtClean="0"/>
                        <a:t> </a:t>
                      </a:r>
                      <a:r>
                        <a:rPr lang="hr-HR" sz="1400" dirty="0" smtClean="0"/>
                        <a:t>promidžbeni</a:t>
                      </a:r>
                      <a:r>
                        <a:rPr lang="hr-HR" sz="1400" baseline="0" dirty="0" smtClean="0"/>
                        <a:t> </a:t>
                      </a:r>
                      <a:r>
                        <a:rPr lang="hr-HR" sz="1400" dirty="0" smtClean="0"/>
                        <a:t>troškovi (web, tisak), stalci za postere</a:t>
                      </a:r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/>
                        <a:t>38.318,75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1094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Društveni događaji (brod,</a:t>
                      </a:r>
                      <a:r>
                        <a:rPr lang="hr-HR" sz="1400" baseline="0" dirty="0" smtClean="0"/>
                        <a:t> glazba)</a:t>
                      </a:r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/>
                        <a:t>29.343,17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87910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Ostali</a:t>
                      </a:r>
                      <a:r>
                        <a:rPr lang="hr-HR" sz="1400" baseline="0" dirty="0" smtClean="0"/>
                        <a:t> troškovi</a:t>
                      </a:r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/>
                        <a:t>79.254,94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1094">
                <a:tc>
                  <a:txBody>
                    <a:bodyPr/>
                    <a:lstStyle/>
                    <a:p>
                      <a:r>
                        <a:rPr lang="hr-HR" sz="1400" b="1" dirty="0" smtClean="0"/>
                        <a:t>RAZLIKA PRIHODA I RASHODA</a:t>
                      </a:r>
                      <a:endParaRPr lang="hr-H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b="1" dirty="0" smtClean="0"/>
                        <a:t>87.219,28</a:t>
                      </a:r>
                      <a:endParaRPr lang="hr-HR" sz="1400" b="1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782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8"/>
            <a:ext cx="8229600" cy="746442"/>
          </a:xfrm>
        </p:spPr>
        <p:txBody>
          <a:bodyPr>
            <a:normAutofit/>
          </a:bodyPr>
          <a:lstStyle/>
          <a:p>
            <a:r>
              <a:rPr lang="hr-HR" sz="3600" dirty="0" smtClean="0"/>
              <a:t>Povratne informacije sudionika JMMC2017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8580" y="952500"/>
            <a:ext cx="8877300" cy="490728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fontAlgn="t">
              <a:buNone/>
            </a:pPr>
            <a:r>
              <a:rPr lang="hr-HR" sz="1200" b="1" dirty="0" smtClean="0"/>
              <a:t>Carlos Tomich (Brazil):</a:t>
            </a:r>
            <a:endParaRPr lang="en-US" sz="1200" dirty="0"/>
          </a:p>
          <a:p>
            <a:pPr marL="0" indent="0" fontAlgn="t">
              <a:buNone/>
            </a:pPr>
            <a:r>
              <a:rPr lang="en-US" sz="1200" dirty="0"/>
              <a:t>I arrived in Brazil and would like to thank once again for all care with my reservation, etc., for </a:t>
            </a:r>
            <a:r>
              <a:rPr lang="en-US" sz="1200" b="1" dirty="0"/>
              <a:t>the very good organization of the congress, which was excellent as well</a:t>
            </a:r>
            <a:r>
              <a:rPr lang="en-US" sz="1200" dirty="0"/>
              <a:t>. On Wednesday, after the </a:t>
            </a:r>
            <a:r>
              <a:rPr lang="en-US" sz="1200" dirty="0" err="1"/>
              <a:t>congression</a:t>
            </a:r>
            <a:r>
              <a:rPr lang="en-US" sz="1200" dirty="0"/>
              <a:t> closing, I </a:t>
            </a:r>
            <a:r>
              <a:rPr lang="en-US" sz="1200" dirty="0" err="1"/>
              <a:t>wast</a:t>
            </a:r>
            <a:r>
              <a:rPr lang="en-US" sz="1200" dirty="0"/>
              <a:t> many time withdrawing my poster and then I did not see you to say goodbye. Anyway, it was a pleasure to meet you, for your sympathy, care and efficiency. A hug and until a next opportunity. I'll be at ISMC2018 ..</a:t>
            </a:r>
          </a:p>
          <a:p>
            <a:pPr marL="0" indent="0">
              <a:buNone/>
            </a:pPr>
            <a:endParaRPr lang="hr-HR" sz="1200" dirty="0" smtClean="0"/>
          </a:p>
          <a:p>
            <a:pPr marL="0" indent="0" fontAlgn="t">
              <a:buNone/>
            </a:pPr>
            <a:r>
              <a:rPr lang="hr-HR" sz="1200" b="1" dirty="0" smtClean="0"/>
              <a:t>Gabriele Constantino (Italy):</a:t>
            </a:r>
            <a:endParaRPr lang="it-IT" sz="1200" dirty="0"/>
          </a:p>
          <a:p>
            <a:pPr marL="0" indent="0" fontAlgn="t">
              <a:buNone/>
            </a:pPr>
            <a:r>
              <a:rPr lang="en-US" sz="1200" dirty="0"/>
              <a:t>I would like to thank you once again, personally and on behalf of the Italian Division of Medicinal Chemistry, for the excellent organization of the XI JMMC. </a:t>
            </a:r>
            <a:r>
              <a:rPr lang="en-US" sz="1200" b="1" dirty="0"/>
              <a:t>The meeting has been a success, in terms of scientific quality, attendance, networking, and also from a social point of view.</a:t>
            </a:r>
            <a:endParaRPr lang="it-IT" sz="1200" b="1" dirty="0"/>
          </a:p>
          <a:p>
            <a:pPr marL="0" indent="0" fontAlgn="t">
              <a:buNone/>
            </a:pPr>
            <a:r>
              <a:rPr lang="en-US" sz="1200" dirty="0"/>
              <a:t>Please extend our gratitude to all your team</a:t>
            </a:r>
            <a:r>
              <a:rPr lang="en-US" sz="1200" dirty="0" smtClean="0"/>
              <a:t>.</a:t>
            </a:r>
            <a:endParaRPr lang="hr-HR" sz="1200" dirty="0" smtClean="0"/>
          </a:p>
          <a:p>
            <a:pPr marL="0" indent="0" fontAlgn="t">
              <a:buNone/>
            </a:pPr>
            <a:endParaRPr lang="hr-HR" sz="1200" b="1" dirty="0" smtClean="0"/>
          </a:p>
          <a:p>
            <a:pPr marL="0" indent="0" fontAlgn="t">
              <a:buNone/>
            </a:pPr>
            <a:r>
              <a:rPr lang="hr-HR" sz="1200" b="1" dirty="0" smtClean="0"/>
              <a:t>Marko Mihovilovich (Austria):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I have arrived safely back in Vienna yesterday night, after some delays due to a strike at Austrian Airlines. Since I had a fully booked calendar throughout today, I find time only by now to once again thank you for the great hospitality in Dubrovnik. </a:t>
            </a:r>
            <a:r>
              <a:rPr lang="en-US" sz="1200" b="1" dirty="0"/>
              <a:t>I also congratulate you to the great success of this JMMC, which clearly stood out of the past 5 meetings according to my reception.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I do look forward to meeting you again, </a:t>
            </a:r>
            <a:endParaRPr lang="hr-HR" sz="1200" dirty="0" smtClean="0"/>
          </a:p>
          <a:p>
            <a:pPr marL="0" indent="0" fontAlgn="t">
              <a:buNone/>
            </a:pPr>
            <a:endParaRPr lang="hr-HR" sz="1200" dirty="0"/>
          </a:p>
          <a:p>
            <a:pPr marL="0" indent="0" fontAlgn="t">
              <a:buNone/>
            </a:pPr>
            <a:r>
              <a:rPr lang="hr-HR" sz="1200" b="1" dirty="0" smtClean="0"/>
              <a:t>Ivana Carev (Hrvatska)</a:t>
            </a:r>
          </a:p>
          <a:p>
            <a:pPr marL="0" indent="0" fontAlgn="t">
              <a:buNone/>
            </a:pPr>
            <a:r>
              <a:rPr lang="vi-VN" sz="1200" dirty="0" smtClean="0">
                <a:latin typeface="Calibri" pitchFamily="34" charset="0"/>
              </a:rPr>
              <a:t>htjela </a:t>
            </a:r>
            <a:r>
              <a:rPr lang="vi-VN" sz="1200" dirty="0">
                <a:latin typeface="Calibri" pitchFamily="34" charset="0"/>
              </a:rPr>
              <a:t>bi izraziti svoje veliko zadovoljstvo sudjelovanjem na JMMC 2017. Kongres je bio zaista jako lijepo organiziran, a predavanja korisna i zanimljiva. Voznja Karakom je bila poseban dozivljaj, za pamćenje, a tura po Dubrovniku jako lijepa. </a:t>
            </a:r>
            <a:br>
              <a:rPr lang="vi-VN" sz="1200" dirty="0">
                <a:latin typeface="Calibri" pitchFamily="34" charset="0"/>
              </a:rPr>
            </a:br>
            <a:r>
              <a:rPr lang="vi-VN" sz="1200" dirty="0" smtClean="0">
                <a:latin typeface="Calibri" pitchFamily="34" charset="0"/>
              </a:rPr>
              <a:t>Hvala </a:t>
            </a:r>
            <a:r>
              <a:rPr lang="vi-VN" sz="1200" dirty="0">
                <a:latin typeface="Calibri" pitchFamily="34" charset="0"/>
              </a:rPr>
              <a:t>na trudu oko organizacije, Vama i cijelom organizacijskom timu, zaista ste se potrudili i unijeli puno srdačnosti i topline u ovaj događaj. </a:t>
            </a:r>
            <a:br>
              <a:rPr lang="vi-VN" sz="1200" dirty="0">
                <a:latin typeface="Calibri" pitchFamily="34" charset="0"/>
              </a:rPr>
            </a:br>
            <a:r>
              <a:rPr lang="vi-VN" sz="1200" b="1" dirty="0" smtClean="0">
                <a:latin typeface="Calibri" pitchFamily="34" charset="0"/>
              </a:rPr>
              <a:t>Otvorile </a:t>
            </a:r>
            <a:r>
              <a:rPr lang="vi-VN" sz="1200" b="1" dirty="0">
                <a:latin typeface="Calibri" pitchFamily="34" charset="0"/>
              </a:rPr>
              <a:t>su mi se nove mogućnosti suradnje, </a:t>
            </a:r>
            <a:r>
              <a:rPr lang="vi-VN" sz="1200" dirty="0">
                <a:latin typeface="Calibri" pitchFamily="34" charset="0"/>
              </a:rPr>
              <a:t>vidjela sam drage kolege, upoznala neke nove i veselim se sljedećem sličnom susretu! </a:t>
            </a:r>
          </a:p>
          <a:p>
            <a:pPr marL="0" indent="0" fontAlgn="t">
              <a:buNone/>
            </a:pPr>
            <a:r>
              <a:rPr lang="vi-VN" sz="1200" dirty="0">
                <a:latin typeface="Calibri" pitchFamily="34" charset="0"/>
              </a:rPr>
              <a:t>Htjela bih još izraziti i volju za volontiranjem na MedChem Exchange portalu, rado ću pomoći koliko budem mogla. </a:t>
            </a:r>
            <a:r>
              <a:rPr lang="en-US" sz="1200" dirty="0"/>
              <a:t/>
            </a:r>
            <a:br>
              <a:rPr lang="en-US" sz="1200" dirty="0"/>
            </a:br>
            <a:endParaRPr lang="it-IT" sz="1200" b="1" dirty="0"/>
          </a:p>
        </p:txBody>
      </p:sp>
    </p:spTree>
    <p:extLst>
      <p:ext uri="{BB962C8B-B14F-4D97-AF65-F5344CB8AC3E}">
        <p14:creationId xmlns:p14="http://schemas.microsoft.com/office/powerpoint/2010/main" val="1222495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49680"/>
          </a:xfrm>
        </p:spPr>
        <p:txBody>
          <a:bodyPr>
            <a:noAutofit/>
          </a:bodyPr>
          <a:lstStyle/>
          <a:p>
            <a:r>
              <a:rPr lang="hr-HR" sz="2800" dirty="0" smtClean="0"/>
              <a:t>Organizacija međunarodne konferencije </a:t>
            </a:r>
            <a:br>
              <a:rPr lang="hr-HR" sz="2800" dirty="0" smtClean="0"/>
            </a:br>
            <a:r>
              <a:rPr lang="hr-HR" sz="2800" b="1" dirty="0" smtClean="0"/>
              <a:t>Zajednički </a:t>
            </a:r>
            <a:r>
              <a:rPr lang="hr-HR" sz="2800" b="1" dirty="0"/>
              <a:t>sastanak medicinske kemije </a:t>
            </a:r>
            <a:r>
              <a:rPr lang="hr-HR" sz="2800" b="1" dirty="0" smtClean="0"/>
              <a:t/>
            </a:r>
            <a:br>
              <a:rPr lang="hr-HR" sz="2800" b="1" dirty="0" smtClean="0"/>
            </a:br>
            <a:r>
              <a:rPr lang="hr-HR" sz="2800" b="1" dirty="0"/>
              <a:t>(</a:t>
            </a:r>
            <a:r>
              <a:rPr lang="hr-HR" sz="2800" b="1" dirty="0" smtClean="0"/>
              <a:t>Joint Meeting on Medicinal Chemistry-JMMC)</a:t>
            </a:r>
            <a:endParaRPr lang="hr-H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5420"/>
            <a:ext cx="8427720" cy="4525963"/>
          </a:xfrm>
        </p:spPr>
        <p:txBody>
          <a:bodyPr>
            <a:noAutofit/>
          </a:bodyPr>
          <a:lstStyle/>
          <a:p>
            <a:r>
              <a:rPr lang="hr-HR" sz="1800" dirty="0" smtClean="0"/>
              <a:t>Organizaciju</a:t>
            </a:r>
            <a:r>
              <a:rPr lang="hr-HR" sz="1800" b="1" dirty="0" smtClean="0"/>
              <a:t> „Zajednički </a:t>
            </a:r>
            <a:r>
              <a:rPr lang="hr-HR" sz="1800" b="1" dirty="0"/>
              <a:t>sastanak medicinske </a:t>
            </a:r>
            <a:r>
              <a:rPr lang="hr-HR" sz="1800" b="1" dirty="0" smtClean="0"/>
              <a:t>kemije” </a:t>
            </a:r>
            <a:r>
              <a:rPr lang="hr-HR" sz="1800" dirty="0" smtClean="0"/>
              <a:t>čine</a:t>
            </a:r>
            <a:r>
              <a:rPr lang="hr-HR" sz="1800" b="1" dirty="0" smtClean="0"/>
              <a:t> </a:t>
            </a:r>
            <a:r>
              <a:rPr lang="hr-HR" sz="1800" dirty="0" smtClean="0"/>
              <a:t>nacionalna </a:t>
            </a:r>
            <a:r>
              <a:rPr lang="hr-HR" sz="1800" dirty="0"/>
              <a:t>društva medicinske i farmaceutske kemije iz </a:t>
            </a:r>
            <a:r>
              <a:rPr lang="hr-HR" sz="1800" dirty="0" smtClean="0"/>
              <a:t>zemalja Srednje </a:t>
            </a:r>
            <a:r>
              <a:rPr lang="hr-HR" sz="1800" dirty="0"/>
              <a:t>i Istočne </a:t>
            </a:r>
            <a:r>
              <a:rPr lang="hr-HR" sz="1800" dirty="0" smtClean="0"/>
              <a:t>Europe: Austrija, Grčka, Hrvatska, Mađarska, Italija, Poljska, Slovačka, Slovenija </a:t>
            </a:r>
            <a:r>
              <a:rPr lang="hr-HR" sz="1800" dirty="0"/>
              <a:t>i </a:t>
            </a:r>
            <a:r>
              <a:rPr lang="hr-HR" sz="1800" dirty="0" smtClean="0"/>
              <a:t>Češka Republika</a:t>
            </a:r>
          </a:p>
          <a:p>
            <a:r>
              <a:rPr lang="hr-HR" sz="1800" dirty="0" smtClean="0"/>
              <a:t>Konferencije </a:t>
            </a:r>
            <a:r>
              <a:rPr lang="hr-HR" sz="1800" dirty="0"/>
              <a:t>JMMC: Taormini (Italija, 1999), Budimpešta (Mađarska, 2001.), Krakow (Poljska, 2003.), Beču (Austrija, 2005.), Portorožu (Slovenija, 2007.), Budimpešta (Mađarska, 2009), Kataniji (Italija, 2011.), Lublinu (Poljska, 2013.) i Ateni (Grčka, 2015.). </a:t>
            </a:r>
          </a:p>
          <a:p>
            <a:endParaRPr lang="hr-HR" sz="1800" dirty="0"/>
          </a:p>
          <a:p>
            <a:r>
              <a:rPr lang="hr-HR" sz="1800" dirty="0" smtClean="0"/>
              <a:t>Organizacija 10.-tog JMMC sastanka </a:t>
            </a:r>
            <a:r>
              <a:rPr lang="hr-HR" sz="1800" dirty="0"/>
              <a:t>pripala je Sekciji za medicinsku i farmaceutsku kemiju Hrvatskog kemijskog društva (HKD) </a:t>
            </a:r>
            <a:endParaRPr lang="hr-HR" sz="1800" dirty="0" smtClean="0"/>
          </a:p>
          <a:p>
            <a:r>
              <a:rPr lang="hr-HR" sz="1800" dirty="0" smtClean="0"/>
              <a:t>Zajednički </a:t>
            </a:r>
            <a:r>
              <a:rPr lang="hr-HR" sz="1800" dirty="0"/>
              <a:t>sastanak medicinske kemije </a:t>
            </a:r>
            <a:r>
              <a:rPr lang="hr-HR" sz="1800" dirty="0" smtClean="0"/>
              <a:t>(JMMC</a:t>
            </a:r>
            <a:r>
              <a:rPr lang="hr-HR" sz="1800" dirty="0"/>
              <a:t>) </a:t>
            </a:r>
            <a:r>
              <a:rPr lang="hr-HR" sz="1800" dirty="0" smtClean="0"/>
              <a:t>održan </a:t>
            </a:r>
            <a:r>
              <a:rPr lang="hr-HR" sz="1800" dirty="0"/>
              <a:t>je od 25. do 28. lipnja 2017. godine u </a:t>
            </a:r>
            <a:r>
              <a:rPr lang="en-US" sz="1800" dirty="0"/>
              <a:t>Sheraton Dubrovnik Riviera Hotel</a:t>
            </a:r>
            <a:r>
              <a:rPr lang="hr-HR" sz="1800" dirty="0"/>
              <a:t> u Srebrenom, pokraj </a:t>
            </a:r>
            <a:r>
              <a:rPr lang="hr-HR" sz="1800" dirty="0" smtClean="0"/>
              <a:t>Dubrovnika</a:t>
            </a:r>
          </a:p>
          <a:p>
            <a:endParaRPr lang="hr-HR" sz="1800" dirty="0"/>
          </a:p>
          <a:p>
            <a:r>
              <a:rPr lang="hr-HR" sz="1800" dirty="0" smtClean="0"/>
              <a:t>Konferencija </a:t>
            </a:r>
            <a:r>
              <a:rPr lang="hr-HR" sz="1800" dirty="0"/>
              <a:t>je organizirana pod pokroviteljstvom Europske federacije za medicinsku kemiju (</a:t>
            </a:r>
            <a:r>
              <a:rPr lang="hr-HR" sz="1800" i="1" dirty="0"/>
              <a:t>European Federation for Medicinal </a:t>
            </a:r>
            <a:r>
              <a:rPr lang="hr-HR" sz="2000" i="1" dirty="0"/>
              <a:t>Chemistry</a:t>
            </a:r>
            <a:r>
              <a:rPr lang="hr-HR" sz="2000" dirty="0"/>
              <a:t>, EFMC). </a:t>
            </a:r>
          </a:p>
        </p:txBody>
      </p:sp>
    </p:spTree>
    <p:extLst>
      <p:ext uri="{BB962C8B-B14F-4D97-AF65-F5344CB8AC3E}">
        <p14:creationId xmlns:p14="http://schemas.microsoft.com/office/powerpoint/2010/main" val="2461239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" y="23178"/>
            <a:ext cx="8229600" cy="677862"/>
          </a:xfrm>
        </p:spPr>
        <p:txBody>
          <a:bodyPr>
            <a:normAutofit fontScale="90000"/>
          </a:bodyPr>
          <a:lstStyle/>
          <a:p>
            <a:r>
              <a:rPr lang="hr-HR" sz="3600" dirty="0" smtClean="0"/>
              <a:t>Članovi Nacionalnog organizacijskog odbora</a:t>
            </a:r>
            <a:endParaRPr lang="hr-HR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1657350"/>
            <a:ext cx="5638800" cy="4229100"/>
          </a:xfrm>
          <a:prstGeom prst="rect">
            <a:avLst/>
          </a:prstGeom>
        </p:spPr>
      </p:pic>
      <p:pic>
        <p:nvPicPr>
          <p:cNvPr id="2050" name="Picture 2" descr="C:\Users\vgm\AppData\Local\Microsoft\Windows\Temporary Internet Files\Content.IE5\7HHKWKYH\photo[1].gif"/>
          <p:cNvPicPr>
            <a:picLocks noChangeAspect="1" noChangeArrowheads="1" noCrop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780" y="5082540"/>
            <a:ext cx="1775460" cy="1775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88620" y="2407830"/>
            <a:ext cx="2286000" cy="255454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1600" dirty="0"/>
              <a:t>Nikola </a:t>
            </a:r>
            <a:r>
              <a:rPr lang="en-US" sz="1600" dirty="0" err="1"/>
              <a:t>Basarić</a:t>
            </a:r>
            <a:endParaRPr lang="hr-HR" sz="1600" dirty="0"/>
          </a:p>
          <a:p>
            <a:pPr marL="0" indent="0" algn="ctr">
              <a:buNone/>
            </a:pPr>
            <a:r>
              <a:rPr lang="en-US" sz="1600" dirty="0"/>
              <a:t>Vesna </a:t>
            </a:r>
            <a:r>
              <a:rPr lang="en-US" sz="1600" dirty="0" err="1"/>
              <a:t>Gabelica</a:t>
            </a:r>
            <a:r>
              <a:rPr lang="en-US" sz="1600" dirty="0"/>
              <a:t> </a:t>
            </a:r>
            <a:r>
              <a:rPr lang="hr-HR" sz="1600" dirty="0"/>
              <a:t>Marković</a:t>
            </a:r>
          </a:p>
          <a:p>
            <a:pPr marL="0" indent="0" algn="ctr">
              <a:buNone/>
            </a:pPr>
            <a:r>
              <a:rPr lang="hr-HR" sz="1600" dirty="0"/>
              <a:t>Ivanka Jerić</a:t>
            </a:r>
          </a:p>
          <a:p>
            <a:pPr marL="0" indent="0" algn="ctr">
              <a:buNone/>
            </a:pPr>
            <a:r>
              <a:rPr lang="en-US" sz="1600" dirty="0" err="1"/>
              <a:t>Sanja</a:t>
            </a:r>
            <a:r>
              <a:rPr lang="en-US" sz="1600" dirty="0"/>
              <a:t> </a:t>
            </a:r>
            <a:r>
              <a:rPr lang="en-US" sz="1600" dirty="0" err="1"/>
              <a:t>Koštrun</a:t>
            </a:r>
            <a:endParaRPr lang="hr-HR" sz="1600" dirty="0"/>
          </a:p>
          <a:p>
            <a:pPr marL="0" indent="0" algn="ctr">
              <a:buNone/>
            </a:pPr>
            <a:r>
              <a:rPr lang="hr-HR" sz="1600" dirty="0"/>
              <a:t>Danijel Namjesnik</a:t>
            </a:r>
          </a:p>
          <a:p>
            <a:pPr marL="0" indent="0" algn="ctr">
              <a:buNone/>
            </a:pPr>
            <a:r>
              <a:rPr lang="en-US" sz="1600" dirty="0" err="1"/>
              <a:t>Ivana</a:t>
            </a:r>
            <a:r>
              <a:rPr lang="en-US" sz="1600" dirty="0"/>
              <a:t> </a:t>
            </a:r>
            <a:r>
              <a:rPr lang="en-US" sz="1600" dirty="0" err="1"/>
              <a:t>Perković</a:t>
            </a:r>
            <a:endParaRPr lang="hr-HR" sz="1600" dirty="0"/>
          </a:p>
          <a:p>
            <a:pPr marL="0" indent="0" algn="ctr">
              <a:buNone/>
            </a:pPr>
            <a:r>
              <a:rPr lang="en-US" sz="1600" dirty="0"/>
              <a:t>S</a:t>
            </a:r>
            <a:r>
              <a:rPr lang="hr-HR" sz="1600" dirty="0"/>
              <a:t>i</a:t>
            </a:r>
            <a:r>
              <a:rPr lang="en-US" sz="1600" dirty="0" err="1"/>
              <a:t>lvana</a:t>
            </a:r>
            <a:r>
              <a:rPr lang="en-US" sz="1600" dirty="0"/>
              <a:t> </a:t>
            </a:r>
            <a:r>
              <a:rPr lang="en-US" sz="1600" dirty="0" err="1"/>
              <a:t>Raić</a:t>
            </a:r>
            <a:r>
              <a:rPr lang="hr-HR" sz="1600" dirty="0"/>
              <a:t>-</a:t>
            </a:r>
            <a:r>
              <a:rPr lang="en-US" sz="1600" dirty="0" err="1"/>
              <a:t>Malić</a:t>
            </a:r>
            <a:endParaRPr lang="hr-HR" sz="1600" dirty="0"/>
          </a:p>
          <a:p>
            <a:pPr marL="0" indent="0" algn="ctr">
              <a:buNone/>
            </a:pPr>
            <a:r>
              <a:rPr lang="en-US" sz="1600" dirty="0" err="1"/>
              <a:t>Rosana</a:t>
            </a:r>
            <a:r>
              <a:rPr lang="en-US" sz="1600" dirty="0"/>
              <a:t> </a:t>
            </a:r>
            <a:r>
              <a:rPr lang="en-US" sz="1600" dirty="0" err="1"/>
              <a:t>Ribić</a:t>
            </a:r>
            <a:endParaRPr lang="hr-HR" sz="1600" dirty="0"/>
          </a:p>
          <a:p>
            <a:pPr marL="0" indent="0" algn="ctr">
              <a:buNone/>
            </a:pPr>
            <a:r>
              <a:rPr lang="en-US" sz="1600" dirty="0" err="1"/>
              <a:t>Višnja</a:t>
            </a:r>
            <a:r>
              <a:rPr lang="en-US" sz="1600" dirty="0"/>
              <a:t> </a:t>
            </a:r>
            <a:r>
              <a:rPr lang="en-US" sz="1600" dirty="0" err="1"/>
              <a:t>Stepanić</a:t>
            </a:r>
            <a:endParaRPr lang="hr-HR" sz="1600" dirty="0"/>
          </a:p>
          <a:p>
            <a:pPr marL="0" indent="0" algn="ctr">
              <a:buNone/>
            </a:pPr>
            <a:r>
              <a:rPr lang="en-US" sz="1600" dirty="0"/>
              <a:t>Ines </a:t>
            </a:r>
            <a:r>
              <a:rPr lang="en-US" sz="1600" dirty="0" err="1"/>
              <a:t>Vujasinović</a:t>
            </a:r>
            <a:endParaRPr lang="hr-HR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2857500" y="1178838"/>
            <a:ext cx="1969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bg1"/>
                </a:solidFill>
              </a:rPr>
              <a:t>„Dream team”</a:t>
            </a:r>
            <a:endParaRPr lang="hr-HR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" y="701040"/>
            <a:ext cx="8549639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1600" dirty="0" smtClean="0"/>
              <a:t>- znanstvenici </a:t>
            </a:r>
            <a:r>
              <a:rPr lang="hr-HR" sz="1600" dirty="0"/>
              <a:t>s Instituta Ruđer Bošković, fakulteta Sveučilišta u Zagrebu: Fakulteta kemijskog inženjerstva i tehnologije, Farmaceutsko-biokemijskog fakulteta i Prirodoslovno-matematičkog fakulteta, te znanstvenici iz industrije (Fidelta</a:t>
            </a:r>
            <a:r>
              <a:rPr lang="hr-HR" sz="1600" dirty="0" smtClean="0"/>
              <a:t>).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35434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658"/>
            <a:ext cx="8229600" cy="655002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Donatori konferencije</a:t>
            </a:r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2134" y="4944952"/>
            <a:ext cx="1385888" cy="1108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228" y="3139843"/>
            <a:ext cx="2453006" cy="6615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56" y="3701734"/>
            <a:ext cx="2019819" cy="97764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220" y="4867498"/>
            <a:ext cx="1564587" cy="104045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358" y="4190557"/>
            <a:ext cx="984698" cy="97311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321" y="2515549"/>
            <a:ext cx="1795799" cy="6183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268" y="1114115"/>
            <a:ext cx="3622960" cy="50073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2546" y="970213"/>
            <a:ext cx="1549908" cy="1545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37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182" y="-91440"/>
            <a:ext cx="8229600" cy="647700"/>
          </a:xfrm>
        </p:spPr>
        <p:txBody>
          <a:bodyPr>
            <a:normAutofit/>
          </a:bodyPr>
          <a:lstStyle/>
          <a:p>
            <a:r>
              <a:rPr lang="hr-HR" sz="3600" dirty="0" smtClean="0"/>
              <a:t>Sponzori i izlagači</a:t>
            </a:r>
            <a:endParaRPr lang="hr-HR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199" y="983249"/>
            <a:ext cx="3637567" cy="183313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851" y="3872778"/>
            <a:ext cx="3350313" cy="7063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675" y="3763431"/>
            <a:ext cx="3883574" cy="7071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842" y="4894269"/>
            <a:ext cx="2345382" cy="147462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60591" y="1103114"/>
            <a:ext cx="1585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smtClean="0"/>
              <a:t>Silver sponsor:</a:t>
            </a:r>
          </a:p>
        </p:txBody>
      </p:sp>
    </p:spTree>
    <p:extLst>
      <p:ext uri="{BB962C8B-B14F-4D97-AF65-F5344CB8AC3E}">
        <p14:creationId xmlns:p14="http://schemas.microsoft.com/office/powerpoint/2010/main" val="73048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658"/>
            <a:ext cx="8229600" cy="655002"/>
          </a:xfrm>
        </p:spPr>
        <p:txBody>
          <a:bodyPr>
            <a:normAutofit fontScale="90000"/>
          </a:bodyPr>
          <a:lstStyle/>
          <a:p>
            <a:r>
              <a:rPr lang="hr-HR" dirty="0"/>
              <a:t>Sponzori i izlagači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315" y="2117899"/>
            <a:ext cx="2905506" cy="75242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757" y="3642972"/>
            <a:ext cx="2125222" cy="740664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674890"/>
            <a:ext cx="2609152" cy="800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527" y="4695547"/>
            <a:ext cx="2323576" cy="121755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660" y="2017709"/>
            <a:ext cx="2491740" cy="85053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8459" y="3569859"/>
            <a:ext cx="2698808" cy="73537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756" y="2199467"/>
            <a:ext cx="1678495" cy="66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90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299" y="-68262"/>
            <a:ext cx="8229600" cy="815022"/>
          </a:xfrm>
        </p:spPr>
        <p:txBody>
          <a:bodyPr>
            <a:normAutofit/>
          </a:bodyPr>
          <a:lstStyle/>
          <a:p>
            <a:r>
              <a:rPr lang="hr-HR" sz="3600" dirty="0" smtClean="0"/>
              <a:t>Gosti i sudionici</a:t>
            </a:r>
            <a:endParaRPr lang="hr-HR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845820" y="3243501"/>
            <a:ext cx="402308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r-HR" b="1" dirty="0" smtClean="0"/>
              <a:t>251 sudionika</a:t>
            </a:r>
          </a:p>
          <a:p>
            <a:pPr marL="742950" lvl="1" indent="-285750">
              <a:buFontTx/>
              <a:buChar char="-"/>
            </a:pPr>
            <a:r>
              <a:rPr lang="hr-HR" dirty="0"/>
              <a:t>99 </a:t>
            </a:r>
            <a:r>
              <a:rPr lang="hr-HR" dirty="0" smtClean="0"/>
              <a:t>studenata</a:t>
            </a:r>
            <a:endParaRPr lang="hr-HR" dirty="0"/>
          </a:p>
          <a:p>
            <a:pPr marL="742950" lvl="1" indent="-285750">
              <a:buFontTx/>
              <a:buChar char="-"/>
            </a:pPr>
            <a:r>
              <a:rPr lang="hr-HR" dirty="0"/>
              <a:t>145 </a:t>
            </a:r>
            <a:r>
              <a:rPr lang="hr-HR" dirty="0" smtClean="0"/>
              <a:t>akademija</a:t>
            </a:r>
          </a:p>
          <a:p>
            <a:pPr marL="742950" lvl="1" indent="-285750">
              <a:buFontTx/>
              <a:buChar char="-"/>
            </a:pPr>
            <a:r>
              <a:rPr lang="hr-HR" dirty="0" smtClean="0"/>
              <a:t>7 industrija</a:t>
            </a:r>
            <a:endParaRPr lang="hr-HR" dirty="0"/>
          </a:p>
          <a:p>
            <a:pPr marL="285750" indent="-285750">
              <a:buFontTx/>
              <a:buChar char="-"/>
            </a:pPr>
            <a:r>
              <a:rPr lang="hr-HR" dirty="0" smtClean="0"/>
              <a:t>20 prateće osobe</a:t>
            </a:r>
          </a:p>
          <a:p>
            <a:pPr marL="285750" indent="-285750">
              <a:buFontTx/>
              <a:buChar char="-"/>
            </a:pPr>
            <a:endParaRPr lang="hr-HR" dirty="0" smtClean="0"/>
          </a:p>
          <a:p>
            <a:endParaRPr lang="hr-HR" dirty="0"/>
          </a:p>
          <a:p>
            <a:pPr marL="285750" indent="-285750">
              <a:buFontTx/>
              <a:buChar char="-"/>
            </a:pPr>
            <a:r>
              <a:rPr lang="hr-HR" dirty="0" smtClean="0"/>
              <a:t>Sudionici iz 30 zemalja i 5 kontinenata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7827593"/>
              </p:ext>
            </p:extLst>
          </p:nvPr>
        </p:nvGraphicFramePr>
        <p:xfrm>
          <a:off x="4987059" y="3167301"/>
          <a:ext cx="3672840" cy="2133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7700" y="746760"/>
            <a:ext cx="8012199" cy="233910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r-HR" sz="1600" dirty="0" smtClean="0"/>
              <a:t>S</a:t>
            </a:r>
            <a:r>
              <a:rPr lang="en-US" sz="1600" dirty="0" err="1" smtClean="0"/>
              <a:t>večano</a:t>
            </a:r>
            <a:r>
              <a:rPr lang="en-US" sz="1600" dirty="0" smtClean="0"/>
              <a:t> </a:t>
            </a:r>
            <a:r>
              <a:rPr lang="en-US" sz="1600" dirty="0" err="1" smtClean="0"/>
              <a:t>otvorenj</a:t>
            </a:r>
            <a:r>
              <a:rPr lang="hr-HR" sz="1600" dirty="0" smtClean="0"/>
              <a:t>e:</a:t>
            </a:r>
          </a:p>
          <a:p>
            <a:pPr marL="285750" indent="-285750">
              <a:buFontTx/>
              <a:buChar char="-"/>
            </a:pPr>
            <a:r>
              <a:rPr lang="hr-HR" sz="1600" dirty="0" smtClean="0"/>
              <a:t>Dr.sc. Vesna Gabelica Marković, Predsjednica nacionalnog organizacijskog odbora</a:t>
            </a:r>
          </a:p>
          <a:p>
            <a:pPr marL="285750" indent="-285750">
              <a:buFontTx/>
              <a:buChar char="-"/>
            </a:pPr>
            <a:r>
              <a:rPr lang="hr-HR" sz="1600" dirty="0" smtClean="0"/>
              <a:t>Prof.dr.sc. Srđanka Tomić Pisarović, Predsjednica HKD-a</a:t>
            </a:r>
          </a:p>
          <a:p>
            <a:pPr marL="285750" indent="-285750">
              <a:buFontTx/>
              <a:buChar char="-"/>
            </a:pPr>
            <a:r>
              <a:rPr lang="hr-HR" sz="1600" dirty="0" smtClean="0"/>
              <a:t>Gosp. Mato Franković, gradonačelnik Dubrovnika</a:t>
            </a:r>
          </a:p>
          <a:p>
            <a:pPr marL="285750" indent="-285750">
              <a:buFontTx/>
              <a:buChar char="-"/>
            </a:pPr>
            <a:r>
              <a:rPr lang="hr-HR" sz="1600" dirty="0"/>
              <a:t>P</a:t>
            </a:r>
            <a:r>
              <a:rPr lang="en-US" sz="1600" dirty="0" err="1" smtClean="0"/>
              <a:t>rof</a:t>
            </a:r>
            <a:r>
              <a:rPr lang="en-US" sz="1600" dirty="0"/>
              <a:t>. dr. sc. Gabriele </a:t>
            </a:r>
            <a:r>
              <a:rPr lang="en-US" sz="1600" dirty="0" err="1" smtClean="0"/>
              <a:t>Constantino</a:t>
            </a:r>
            <a:r>
              <a:rPr lang="hr-HR" sz="1600" dirty="0" smtClean="0"/>
              <a:t>, </a:t>
            </a:r>
            <a:r>
              <a:rPr lang="en-US" sz="1600" dirty="0" err="1" smtClean="0"/>
              <a:t>predstavnik</a:t>
            </a:r>
            <a:r>
              <a:rPr lang="en-US" sz="1600" dirty="0" smtClean="0"/>
              <a:t> EFMC-a</a:t>
            </a:r>
            <a:endParaRPr lang="hr-HR" sz="1600" dirty="0" smtClean="0"/>
          </a:p>
          <a:p>
            <a:pPr marL="285750" indent="-285750">
              <a:buFontTx/>
              <a:buChar char="-"/>
            </a:pPr>
            <a:endParaRPr lang="hr-HR" sz="1600" dirty="0"/>
          </a:p>
          <a:p>
            <a:pPr marL="285750" indent="-285750">
              <a:buFontTx/>
              <a:buChar char="-"/>
            </a:pPr>
            <a:r>
              <a:rPr lang="en-US" sz="1600" dirty="0" err="1" smtClean="0"/>
              <a:t>Događanja</a:t>
            </a:r>
            <a:r>
              <a:rPr lang="en-US" sz="1600" dirty="0" smtClean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skupu</a:t>
            </a:r>
            <a:r>
              <a:rPr lang="en-US" sz="1600" dirty="0"/>
              <a:t> </a:t>
            </a:r>
            <a:r>
              <a:rPr lang="en-US" sz="1600" dirty="0" err="1"/>
              <a:t>medijski</a:t>
            </a:r>
            <a:r>
              <a:rPr lang="en-US" sz="1600" dirty="0"/>
              <a:t> je </a:t>
            </a:r>
            <a:r>
              <a:rPr lang="en-US" sz="1600" dirty="0" err="1"/>
              <a:t>popratila</a:t>
            </a:r>
            <a:r>
              <a:rPr lang="en-US" sz="1600" dirty="0"/>
              <a:t> </a:t>
            </a:r>
            <a:r>
              <a:rPr lang="en-US" sz="1600" dirty="0" err="1"/>
              <a:t>Hrvatska</a:t>
            </a:r>
            <a:r>
              <a:rPr lang="en-US" sz="1600" dirty="0"/>
              <a:t> radio </a:t>
            </a:r>
            <a:r>
              <a:rPr lang="en-US" sz="1600" dirty="0" err="1"/>
              <a:t>televizija</a:t>
            </a:r>
            <a:r>
              <a:rPr lang="en-US" sz="1600" dirty="0"/>
              <a:t> (HRT</a:t>
            </a:r>
            <a:r>
              <a:rPr lang="en-US" sz="1600" dirty="0" smtClean="0"/>
              <a:t>)</a:t>
            </a:r>
            <a:r>
              <a:rPr lang="hr-HR" sz="1600" dirty="0" smtClean="0"/>
              <a:t> vijestima i emisijom </a:t>
            </a:r>
            <a:r>
              <a:rPr lang="hr-HR" sz="1600" i="1" dirty="0" smtClean="0"/>
              <a:t>Zdravlje i mi</a:t>
            </a:r>
            <a:r>
              <a:rPr lang="en-US" sz="1600" dirty="0" smtClean="0"/>
              <a:t>.</a:t>
            </a:r>
            <a:endParaRPr lang="hr-HR" sz="1600" dirty="0"/>
          </a:p>
          <a:p>
            <a:pPr marL="285750" indent="-285750">
              <a:buFontTx/>
              <a:buChar char="-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54918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958"/>
            <a:ext cx="8229600" cy="723582"/>
          </a:xfrm>
        </p:spPr>
        <p:txBody>
          <a:bodyPr>
            <a:normAutofit/>
          </a:bodyPr>
          <a:lstStyle/>
          <a:p>
            <a:r>
              <a:rPr lang="hr-HR" sz="3600" dirty="0" smtClean="0"/>
              <a:t>Raspodjela sudionika po zemljama</a:t>
            </a:r>
            <a:endParaRPr lang="hr-HR" sz="36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6545324"/>
              </p:ext>
            </p:extLst>
          </p:nvPr>
        </p:nvGraphicFramePr>
        <p:xfrm>
          <a:off x="1013460" y="1074420"/>
          <a:ext cx="7033260" cy="4602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3929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21602"/>
            <a:ext cx="8229600" cy="845502"/>
          </a:xfrm>
        </p:spPr>
        <p:txBody>
          <a:bodyPr>
            <a:normAutofit/>
          </a:bodyPr>
          <a:lstStyle/>
          <a:p>
            <a:r>
              <a:rPr lang="hr-HR" sz="3600" dirty="0" smtClean="0"/>
              <a:t>Znanstveni program</a:t>
            </a:r>
            <a:endParaRPr lang="hr-HR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792479"/>
            <a:ext cx="482247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smtClean="0"/>
              <a:t>Program</a:t>
            </a:r>
          </a:p>
          <a:p>
            <a:pPr marL="285750" indent="-285750">
              <a:buFontTx/>
              <a:buChar char="-"/>
            </a:pPr>
            <a:r>
              <a:rPr lang="hr-HR" dirty="0" smtClean="0"/>
              <a:t>9 sekcija</a:t>
            </a:r>
          </a:p>
          <a:p>
            <a:pPr marL="285750" indent="-285750">
              <a:buFontTx/>
              <a:buChar char="-"/>
            </a:pPr>
            <a:r>
              <a:rPr lang="hr-HR" dirty="0" smtClean="0"/>
              <a:t>2 poster sekcije (posteri izloženi cijelo vrijeme)</a:t>
            </a:r>
          </a:p>
          <a:p>
            <a:pPr marL="285750" indent="-285750">
              <a:buFontTx/>
              <a:buChar char="-"/>
            </a:pPr>
            <a:r>
              <a:rPr lang="hr-HR" dirty="0" smtClean="0"/>
              <a:t>2 paralelne sekcije za oralna saopćenja</a:t>
            </a:r>
          </a:p>
          <a:p>
            <a:endParaRPr lang="hr-HR" dirty="0" smtClean="0"/>
          </a:p>
          <a:p>
            <a:pPr marL="285750" indent="-285750">
              <a:buFontTx/>
              <a:buChar char="-"/>
            </a:pPr>
            <a:endParaRPr lang="hr-HR" dirty="0"/>
          </a:p>
        </p:txBody>
      </p:sp>
      <p:sp>
        <p:nvSpPr>
          <p:cNvPr id="5" name="Rectangle 4"/>
          <p:cNvSpPr/>
          <p:nvPr/>
        </p:nvSpPr>
        <p:spPr>
          <a:xfrm>
            <a:off x="2103120" y="4994136"/>
            <a:ext cx="4495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Znanstveni</a:t>
            </a:r>
            <a:r>
              <a:rPr lang="en-US" b="1" dirty="0"/>
              <a:t> program </a:t>
            </a:r>
            <a:r>
              <a:rPr lang="en-US" b="1" dirty="0" err="1"/>
              <a:t>sadržavao</a:t>
            </a:r>
            <a:r>
              <a:rPr lang="en-US" b="1" dirty="0"/>
              <a:t> </a:t>
            </a:r>
            <a:r>
              <a:rPr lang="en-US" b="1" dirty="0" smtClean="0"/>
              <a:t>je</a:t>
            </a:r>
            <a:r>
              <a:rPr lang="hr-HR" b="1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11 </a:t>
            </a:r>
            <a:r>
              <a:rPr lang="en-US" dirty="0" err="1"/>
              <a:t>plenarnih</a:t>
            </a:r>
            <a:r>
              <a:rPr lang="en-US" dirty="0"/>
              <a:t> </a:t>
            </a:r>
            <a:r>
              <a:rPr lang="en-US" dirty="0" err="1" smtClean="0"/>
              <a:t>predavanja</a:t>
            </a:r>
            <a:endParaRPr lang="hr-HR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15 </a:t>
            </a:r>
            <a:r>
              <a:rPr lang="en-US" dirty="0" err="1"/>
              <a:t>pozvanih</a:t>
            </a:r>
            <a:r>
              <a:rPr lang="en-US" dirty="0"/>
              <a:t> </a:t>
            </a:r>
            <a:r>
              <a:rPr lang="en-US" dirty="0" err="1" smtClean="0"/>
              <a:t>predavanja</a:t>
            </a:r>
            <a:endParaRPr lang="hr-HR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16 </a:t>
            </a:r>
            <a:r>
              <a:rPr lang="en-US" dirty="0" err="1"/>
              <a:t>usmenih</a:t>
            </a:r>
            <a:r>
              <a:rPr lang="en-US" dirty="0"/>
              <a:t> </a:t>
            </a:r>
            <a:r>
              <a:rPr lang="en-US" dirty="0" err="1" smtClean="0"/>
              <a:t>priopćenja</a:t>
            </a:r>
            <a:r>
              <a:rPr lang="en-US" dirty="0" smtClean="0"/>
              <a:t>.</a:t>
            </a:r>
            <a:endParaRPr lang="hr-HR" dirty="0" smtClean="0"/>
          </a:p>
          <a:p>
            <a:pPr marL="285750" indent="-285750">
              <a:buFontTx/>
              <a:buChar char="-"/>
            </a:pPr>
            <a:endParaRPr lang="hr-HR" dirty="0"/>
          </a:p>
        </p:txBody>
      </p:sp>
      <p:sp>
        <p:nvSpPr>
          <p:cNvPr id="6" name="TextBox 5"/>
          <p:cNvSpPr txBox="1"/>
          <p:nvPr/>
        </p:nvSpPr>
        <p:spPr>
          <a:xfrm>
            <a:off x="1023904" y="2141220"/>
            <a:ext cx="78838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 </a:t>
            </a:r>
            <a:endParaRPr lang="hr-HR" dirty="0"/>
          </a:p>
          <a:p>
            <a:r>
              <a:rPr lang="hr-HR" b="1" dirty="0"/>
              <a:t>Ključne teme znanstvenog </a:t>
            </a:r>
            <a:r>
              <a:rPr lang="hr-HR" b="1" dirty="0" smtClean="0"/>
              <a:t>programa:</a:t>
            </a:r>
          </a:p>
          <a:p>
            <a:pPr marL="285750" indent="-285750">
              <a:buFontTx/>
              <a:buChar char="-"/>
            </a:pPr>
            <a:r>
              <a:rPr lang="hr-HR" dirty="0" smtClean="0"/>
              <a:t>istraživanja </a:t>
            </a:r>
            <a:r>
              <a:rPr lang="hr-HR" dirty="0"/>
              <a:t>u području novih antiinfektivnih, protutumorskih i neuroaktivnih </a:t>
            </a:r>
            <a:r>
              <a:rPr lang="hr-HR" dirty="0" smtClean="0"/>
              <a:t>lijekova</a:t>
            </a:r>
          </a:p>
          <a:p>
            <a:pPr marL="285750" indent="-285750">
              <a:buFontTx/>
              <a:buChar char="-"/>
            </a:pPr>
            <a:r>
              <a:rPr lang="hr-HR" dirty="0" smtClean="0"/>
              <a:t>nova </a:t>
            </a:r>
            <a:r>
              <a:rPr lang="hr-HR" dirty="0"/>
              <a:t>istraživanja iz kompjutacijske </a:t>
            </a:r>
            <a:r>
              <a:rPr lang="hr-HR" dirty="0" smtClean="0"/>
              <a:t>kemije</a:t>
            </a:r>
          </a:p>
          <a:p>
            <a:pPr marL="285750" indent="-285750">
              <a:buFontTx/>
              <a:buChar char="-"/>
            </a:pPr>
            <a:r>
              <a:rPr lang="hr-HR" dirty="0" smtClean="0"/>
              <a:t>otkrivanje </a:t>
            </a:r>
            <a:r>
              <a:rPr lang="hr-HR" dirty="0"/>
              <a:t>malih molekularnih </a:t>
            </a:r>
            <a:r>
              <a:rPr lang="hr-HR" dirty="0" smtClean="0"/>
              <a:t>proba</a:t>
            </a:r>
          </a:p>
          <a:p>
            <a:pPr marL="285750" indent="-285750">
              <a:buFontTx/>
              <a:buChar char="-"/>
            </a:pPr>
            <a:r>
              <a:rPr lang="hr-HR" dirty="0" smtClean="0"/>
              <a:t>epigenetika</a:t>
            </a:r>
          </a:p>
          <a:p>
            <a:pPr marL="285750" indent="-285750">
              <a:buFontTx/>
              <a:buChar char="-"/>
            </a:pPr>
            <a:r>
              <a:rPr lang="hr-HR" dirty="0" smtClean="0"/>
              <a:t>novih </a:t>
            </a:r>
            <a:r>
              <a:rPr lang="hr-HR" dirty="0"/>
              <a:t>kemijskih entiteta iz </a:t>
            </a:r>
            <a:r>
              <a:rPr lang="hr-HR" dirty="0" smtClean="0"/>
              <a:t>prirode</a:t>
            </a:r>
          </a:p>
          <a:p>
            <a:pPr marL="285750" indent="-285750">
              <a:buFontTx/>
              <a:buChar char="-"/>
            </a:pPr>
            <a:r>
              <a:rPr lang="hr-HR" dirty="0" smtClean="0"/>
              <a:t>i </a:t>
            </a:r>
            <a:r>
              <a:rPr lang="hr-HR" dirty="0"/>
              <a:t>drugih inovativnih tehnologija za dizajniranje novih lijekova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8960157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12117</TotalTime>
  <Words>848</Words>
  <Application>Microsoft Office PowerPoint</Application>
  <PresentationFormat>On-screen Show (4:3)</PresentationFormat>
  <Paragraphs>141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Latha</vt:lpstr>
      <vt:lpstr>Custom Design</vt:lpstr>
      <vt:lpstr>PowerPoint Presentation</vt:lpstr>
      <vt:lpstr>Organizacija međunarodne konferencije  Zajednički sastanak medicinske kemije  (Joint Meeting on Medicinal Chemistry-JMMC)</vt:lpstr>
      <vt:lpstr>Članovi Nacionalnog organizacijskog odbora</vt:lpstr>
      <vt:lpstr>Donatori konferencije</vt:lpstr>
      <vt:lpstr>Sponzori i izlagači</vt:lpstr>
      <vt:lpstr>Sponzori i izlagači</vt:lpstr>
      <vt:lpstr>Gosti i sudionici</vt:lpstr>
      <vt:lpstr>Raspodjela sudionika po zemljama</vt:lpstr>
      <vt:lpstr>Znanstveni program</vt:lpstr>
      <vt:lpstr>Znanstveni program</vt:lpstr>
      <vt:lpstr>PowerPoint Presentation</vt:lpstr>
      <vt:lpstr>Izlet u Dubrovnik</vt:lpstr>
      <vt:lpstr>Financije</vt:lpstr>
      <vt:lpstr>Povratne informacije sudionika JMMC2017</vt:lpstr>
    </vt:vector>
  </TitlesOfParts>
  <Company>Mas dizajn d.o.o.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Marijana Ćurčić Baldini</dc:creator>
  <cp:lastModifiedBy>Z</cp:lastModifiedBy>
  <cp:revision>103</cp:revision>
  <cp:lastPrinted>2017-09-06T17:23:42Z</cp:lastPrinted>
  <dcterms:created xsi:type="dcterms:W3CDTF">2017-06-20T07:03:07Z</dcterms:created>
  <dcterms:modified xsi:type="dcterms:W3CDTF">2017-09-11T20:06:45Z</dcterms:modified>
</cp:coreProperties>
</file>